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9745"/>
    <a:srgbClr val="2D79A6"/>
    <a:srgbClr val="9FC2E7"/>
    <a:srgbClr val="708691"/>
    <a:srgbClr val="588ABC"/>
    <a:srgbClr val="DCB56E"/>
    <a:srgbClr val="002447"/>
    <a:srgbClr val="D1B372"/>
    <a:srgbClr val="878787"/>
    <a:srgbClr val="A1C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Objects="1">
      <p:cViewPr varScale="1">
        <p:scale>
          <a:sx n="111" d="100"/>
          <a:sy n="111" d="100"/>
        </p:scale>
        <p:origin x="159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51" d="100"/>
          <a:sy n="51" d="100"/>
        </p:scale>
        <p:origin x="2692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7294BD-566A-40E9-BA8D-3E2B094BD4E3}" type="doc">
      <dgm:prSet loTypeId="urn:microsoft.com/office/officeart/2005/8/layout/process1" loCatId="process" qsTypeId="urn:microsoft.com/office/officeart/2005/8/quickstyle/simple1" qsCatId="simple" csTypeId="urn:microsoft.com/office/officeart/2005/8/colors/accent0_2" csCatId="mainScheme" phldr="1"/>
      <dgm:spPr/>
    </dgm:pt>
    <dgm:pt modelId="{2CB3FA28-B0A7-4413-8722-98C155873762}">
      <dgm:prSet phldrT="[Text]"/>
      <dgm:spPr/>
      <dgm:t>
        <a:bodyPr/>
        <a:lstStyle/>
        <a:p>
          <a:r>
            <a:rPr lang="en-US" dirty="0"/>
            <a:t>Limited hectares in zoo activity</a:t>
          </a:r>
        </a:p>
      </dgm:t>
    </dgm:pt>
    <dgm:pt modelId="{D829B83E-56AB-4F22-8E2F-AAD7D9299E47}" type="parTrans" cxnId="{936649BD-6DFA-4FEA-9B60-61347025437E}">
      <dgm:prSet/>
      <dgm:spPr/>
      <dgm:t>
        <a:bodyPr/>
        <a:lstStyle/>
        <a:p>
          <a:endParaRPr lang="en-US"/>
        </a:p>
      </dgm:t>
    </dgm:pt>
    <dgm:pt modelId="{16B6A07E-18DA-4471-BA4D-C0F80A7FB557}" type="sibTrans" cxnId="{936649BD-6DFA-4FEA-9B60-61347025437E}">
      <dgm:prSet/>
      <dgm:spPr/>
      <dgm:t>
        <a:bodyPr/>
        <a:lstStyle/>
        <a:p>
          <a:endParaRPr lang="en-US"/>
        </a:p>
      </dgm:t>
    </dgm:pt>
    <dgm:pt modelId="{A530A6D7-22CB-4E51-8012-EBBEFD739EF0}">
      <dgm:prSet phldrT="[Text]"/>
      <dgm:spPr/>
      <dgm:t>
        <a:bodyPr/>
        <a:lstStyle/>
        <a:p>
          <a:r>
            <a:rPr lang="en-US" dirty="0"/>
            <a:t>Students learn scarcity</a:t>
          </a:r>
        </a:p>
      </dgm:t>
    </dgm:pt>
    <dgm:pt modelId="{24AE07F2-80C3-411A-9B4C-B66743B76055}" type="parTrans" cxnId="{1241785E-E60F-4B0C-BD26-77B5723E3B5C}">
      <dgm:prSet/>
      <dgm:spPr/>
      <dgm:t>
        <a:bodyPr/>
        <a:lstStyle/>
        <a:p>
          <a:endParaRPr lang="en-US"/>
        </a:p>
      </dgm:t>
    </dgm:pt>
    <dgm:pt modelId="{C26C41B7-BEB4-418E-A34F-308CCE39D6B8}" type="sibTrans" cxnId="{1241785E-E60F-4B0C-BD26-77B5723E3B5C}">
      <dgm:prSet/>
      <dgm:spPr/>
      <dgm:t>
        <a:bodyPr/>
        <a:lstStyle/>
        <a:p>
          <a:endParaRPr lang="en-US"/>
        </a:p>
      </dgm:t>
    </dgm:pt>
    <dgm:pt modelId="{14A31770-77C3-47CE-B5BD-D49AEE08850A}">
      <dgm:prSet phldrT="[Text]"/>
      <dgm:spPr/>
      <dgm:t>
        <a:bodyPr/>
        <a:lstStyle/>
        <a:p>
          <a:r>
            <a:rPr lang="en-US" dirty="0"/>
            <a:t>Students apply it to fiscal policy (example: government budgets)</a:t>
          </a:r>
        </a:p>
      </dgm:t>
    </dgm:pt>
    <dgm:pt modelId="{45FAC380-7637-4CBC-ABED-4399D3ECA44A}" type="parTrans" cxnId="{87C2B567-8AEB-4670-9F62-8DE42FC5B6C7}">
      <dgm:prSet/>
      <dgm:spPr/>
      <dgm:t>
        <a:bodyPr/>
        <a:lstStyle/>
        <a:p>
          <a:endParaRPr lang="en-US"/>
        </a:p>
      </dgm:t>
    </dgm:pt>
    <dgm:pt modelId="{43263504-32FC-438B-80A5-B21E49BA8FE6}" type="sibTrans" cxnId="{87C2B567-8AEB-4670-9F62-8DE42FC5B6C7}">
      <dgm:prSet/>
      <dgm:spPr/>
      <dgm:t>
        <a:bodyPr/>
        <a:lstStyle/>
        <a:p>
          <a:endParaRPr lang="en-US"/>
        </a:p>
      </dgm:t>
    </dgm:pt>
    <dgm:pt modelId="{3C953D96-3C9E-4D4E-A296-724FFDA7E34D}" type="pres">
      <dgm:prSet presAssocID="{477294BD-566A-40E9-BA8D-3E2B094BD4E3}" presName="Name0" presStyleCnt="0">
        <dgm:presLayoutVars>
          <dgm:dir/>
          <dgm:resizeHandles val="exact"/>
        </dgm:presLayoutVars>
      </dgm:prSet>
      <dgm:spPr/>
    </dgm:pt>
    <dgm:pt modelId="{87AC98B2-4203-4A23-84AE-3DFDCB642689}" type="pres">
      <dgm:prSet presAssocID="{2CB3FA28-B0A7-4413-8722-98C155873762}" presName="node" presStyleLbl="node1" presStyleIdx="0" presStyleCnt="3">
        <dgm:presLayoutVars>
          <dgm:bulletEnabled val="1"/>
        </dgm:presLayoutVars>
      </dgm:prSet>
      <dgm:spPr/>
    </dgm:pt>
    <dgm:pt modelId="{BDB338CD-0ED4-4DE7-A740-3121ACE9B58D}" type="pres">
      <dgm:prSet presAssocID="{16B6A07E-18DA-4471-BA4D-C0F80A7FB557}" presName="sibTrans" presStyleLbl="sibTrans2D1" presStyleIdx="0" presStyleCnt="2"/>
      <dgm:spPr/>
    </dgm:pt>
    <dgm:pt modelId="{A87BF63E-4789-4E63-9CD7-6760C278D9E6}" type="pres">
      <dgm:prSet presAssocID="{16B6A07E-18DA-4471-BA4D-C0F80A7FB557}" presName="connectorText" presStyleLbl="sibTrans2D1" presStyleIdx="0" presStyleCnt="2"/>
      <dgm:spPr/>
    </dgm:pt>
    <dgm:pt modelId="{8B7E5A34-27EE-428B-8443-9F3E3721A36D}" type="pres">
      <dgm:prSet presAssocID="{A530A6D7-22CB-4E51-8012-EBBEFD739EF0}" presName="node" presStyleLbl="node1" presStyleIdx="1" presStyleCnt="3">
        <dgm:presLayoutVars>
          <dgm:bulletEnabled val="1"/>
        </dgm:presLayoutVars>
      </dgm:prSet>
      <dgm:spPr/>
    </dgm:pt>
    <dgm:pt modelId="{F370DCBF-F79A-4C66-860F-18E2B6A9A9A1}" type="pres">
      <dgm:prSet presAssocID="{C26C41B7-BEB4-418E-A34F-308CCE39D6B8}" presName="sibTrans" presStyleLbl="sibTrans2D1" presStyleIdx="1" presStyleCnt="2"/>
      <dgm:spPr/>
    </dgm:pt>
    <dgm:pt modelId="{4AC7DA0C-F51D-470E-812C-F0D3B9D5542D}" type="pres">
      <dgm:prSet presAssocID="{C26C41B7-BEB4-418E-A34F-308CCE39D6B8}" presName="connectorText" presStyleLbl="sibTrans2D1" presStyleIdx="1" presStyleCnt="2"/>
      <dgm:spPr/>
    </dgm:pt>
    <dgm:pt modelId="{C2C932FB-50A7-459E-B782-2ABBE95EE166}" type="pres">
      <dgm:prSet presAssocID="{14A31770-77C3-47CE-B5BD-D49AEE08850A}" presName="node" presStyleLbl="node1" presStyleIdx="2" presStyleCnt="3">
        <dgm:presLayoutVars>
          <dgm:bulletEnabled val="1"/>
        </dgm:presLayoutVars>
      </dgm:prSet>
      <dgm:spPr/>
    </dgm:pt>
  </dgm:ptLst>
  <dgm:cxnLst>
    <dgm:cxn modelId="{C9E3DD0B-0F01-41D4-96DC-0ECF442F8E59}" type="presOf" srcId="{477294BD-566A-40E9-BA8D-3E2B094BD4E3}" destId="{3C953D96-3C9E-4D4E-A296-724FFDA7E34D}" srcOrd="0" destOrd="0" presId="urn:microsoft.com/office/officeart/2005/8/layout/process1"/>
    <dgm:cxn modelId="{ADE73C13-3EFE-4FF8-A82F-D5CEE507ECD6}" type="presOf" srcId="{16B6A07E-18DA-4471-BA4D-C0F80A7FB557}" destId="{A87BF63E-4789-4E63-9CD7-6760C278D9E6}" srcOrd="1" destOrd="0" presId="urn:microsoft.com/office/officeart/2005/8/layout/process1"/>
    <dgm:cxn modelId="{DE332C3C-8309-4D47-AEA9-AA50CD28724B}" type="presOf" srcId="{2CB3FA28-B0A7-4413-8722-98C155873762}" destId="{87AC98B2-4203-4A23-84AE-3DFDCB642689}" srcOrd="0" destOrd="0" presId="urn:microsoft.com/office/officeart/2005/8/layout/process1"/>
    <dgm:cxn modelId="{1241785E-E60F-4B0C-BD26-77B5723E3B5C}" srcId="{477294BD-566A-40E9-BA8D-3E2B094BD4E3}" destId="{A530A6D7-22CB-4E51-8012-EBBEFD739EF0}" srcOrd="1" destOrd="0" parTransId="{24AE07F2-80C3-411A-9B4C-B66743B76055}" sibTransId="{C26C41B7-BEB4-418E-A34F-308CCE39D6B8}"/>
    <dgm:cxn modelId="{87C2B567-8AEB-4670-9F62-8DE42FC5B6C7}" srcId="{477294BD-566A-40E9-BA8D-3E2B094BD4E3}" destId="{14A31770-77C3-47CE-B5BD-D49AEE08850A}" srcOrd="2" destOrd="0" parTransId="{45FAC380-7637-4CBC-ABED-4399D3ECA44A}" sibTransId="{43263504-32FC-438B-80A5-B21E49BA8FE6}"/>
    <dgm:cxn modelId="{ED8B8059-44E2-47D0-918C-CC73CEB8B1A3}" type="presOf" srcId="{A530A6D7-22CB-4E51-8012-EBBEFD739EF0}" destId="{8B7E5A34-27EE-428B-8443-9F3E3721A36D}" srcOrd="0" destOrd="0" presId="urn:microsoft.com/office/officeart/2005/8/layout/process1"/>
    <dgm:cxn modelId="{6513B67A-CC35-4868-9E15-D464AE3CF56A}" type="presOf" srcId="{C26C41B7-BEB4-418E-A34F-308CCE39D6B8}" destId="{4AC7DA0C-F51D-470E-812C-F0D3B9D5542D}" srcOrd="1" destOrd="0" presId="urn:microsoft.com/office/officeart/2005/8/layout/process1"/>
    <dgm:cxn modelId="{87379D81-CA46-4DDE-B116-2E31A9FA9693}" type="presOf" srcId="{C26C41B7-BEB4-418E-A34F-308CCE39D6B8}" destId="{F370DCBF-F79A-4C66-860F-18E2B6A9A9A1}" srcOrd="0" destOrd="0" presId="urn:microsoft.com/office/officeart/2005/8/layout/process1"/>
    <dgm:cxn modelId="{936649BD-6DFA-4FEA-9B60-61347025437E}" srcId="{477294BD-566A-40E9-BA8D-3E2B094BD4E3}" destId="{2CB3FA28-B0A7-4413-8722-98C155873762}" srcOrd="0" destOrd="0" parTransId="{D829B83E-56AB-4F22-8E2F-AAD7D9299E47}" sibTransId="{16B6A07E-18DA-4471-BA4D-C0F80A7FB557}"/>
    <dgm:cxn modelId="{7B812FCF-5B2D-4618-8FAB-C2337C23320E}" type="presOf" srcId="{16B6A07E-18DA-4471-BA4D-C0F80A7FB557}" destId="{BDB338CD-0ED4-4DE7-A740-3121ACE9B58D}" srcOrd="0" destOrd="0" presId="urn:microsoft.com/office/officeart/2005/8/layout/process1"/>
    <dgm:cxn modelId="{94F5E2EA-C0A7-4290-8F67-DC661594120B}" type="presOf" srcId="{14A31770-77C3-47CE-B5BD-D49AEE08850A}" destId="{C2C932FB-50A7-459E-B782-2ABBE95EE166}" srcOrd="0" destOrd="0" presId="urn:microsoft.com/office/officeart/2005/8/layout/process1"/>
    <dgm:cxn modelId="{8105B5AA-88BF-46D3-BEC7-8D2FB2BD2316}" type="presParOf" srcId="{3C953D96-3C9E-4D4E-A296-724FFDA7E34D}" destId="{87AC98B2-4203-4A23-84AE-3DFDCB642689}" srcOrd="0" destOrd="0" presId="urn:microsoft.com/office/officeart/2005/8/layout/process1"/>
    <dgm:cxn modelId="{D9DB0584-966D-424D-A6BE-9BB8D054ED43}" type="presParOf" srcId="{3C953D96-3C9E-4D4E-A296-724FFDA7E34D}" destId="{BDB338CD-0ED4-4DE7-A740-3121ACE9B58D}" srcOrd="1" destOrd="0" presId="urn:microsoft.com/office/officeart/2005/8/layout/process1"/>
    <dgm:cxn modelId="{C03F1A37-FF8A-44D8-AA2F-EF8068C73EDF}" type="presParOf" srcId="{BDB338CD-0ED4-4DE7-A740-3121ACE9B58D}" destId="{A87BF63E-4789-4E63-9CD7-6760C278D9E6}" srcOrd="0" destOrd="0" presId="urn:microsoft.com/office/officeart/2005/8/layout/process1"/>
    <dgm:cxn modelId="{9CEE72DF-D247-4AE6-95AE-269C60483E3B}" type="presParOf" srcId="{3C953D96-3C9E-4D4E-A296-724FFDA7E34D}" destId="{8B7E5A34-27EE-428B-8443-9F3E3721A36D}" srcOrd="2" destOrd="0" presId="urn:microsoft.com/office/officeart/2005/8/layout/process1"/>
    <dgm:cxn modelId="{79EC2DFA-582A-4643-88C5-090DBCE699EF}" type="presParOf" srcId="{3C953D96-3C9E-4D4E-A296-724FFDA7E34D}" destId="{F370DCBF-F79A-4C66-860F-18E2B6A9A9A1}" srcOrd="3" destOrd="0" presId="urn:microsoft.com/office/officeart/2005/8/layout/process1"/>
    <dgm:cxn modelId="{8D2B8F96-162A-492D-A19A-9FE738400A21}" type="presParOf" srcId="{F370DCBF-F79A-4C66-860F-18E2B6A9A9A1}" destId="{4AC7DA0C-F51D-470E-812C-F0D3B9D5542D}" srcOrd="0" destOrd="0" presId="urn:microsoft.com/office/officeart/2005/8/layout/process1"/>
    <dgm:cxn modelId="{7F0B270B-E291-477C-B437-0CF66B4E2207}" type="presParOf" srcId="{3C953D96-3C9E-4D4E-A296-724FFDA7E34D}" destId="{C2C932FB-50A7-459E-B782-2ABBE95EE16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7294BD-566A-40E9-BA8D-3E2B094BD4E3}" type="doc">
      <dgm:prSet loTypeId="urn:microsoft.com/office/officeart/2005/8/layout/process1" loCatId="process" qsTypeId="urn:microsoft.com/office/officeart/2005/8/quickstyle/simple1" qsCatId="simple" csTypeId="urn:microsoft.com/office/officeart/2005/8/colors/accent0_2" csCatId="mainScheme" phldr="1"/>
      <dgm:spPr/>
    </dgm:pt>
    <dgm:pt modelId="{2CB3FA28-B0A7-4413-8722-98C155873762}">
      <dgm:prSet phldrT="[Text]"/>
      <dgm:spPr/>
      <dgm:t>
        <a:bodyPr/>
        <a:lstStyle/>
        <a:p>
          <a:r>
            <a:rPr lang="en-US" dirty="0"/>
            <a:t>Students weighed the costs and benefits of putting an animal in the zoo</a:t>
          </a:r>
        </a:p>
      </dgm:t>
    </dgm:pt>
    <dgm:pt modelId="{D829B83E-56AB-4F22-8E2F-AAD7D9299E47}" type="parTrans" cxnId="{936649BD-6DFA-4FEA-9B60-61347025437E}">
      <dgm:prSet/>
      <dgm:spPr/>
      <dgm:t>
        <a:bodyPr/>
        <a:lstStyle/>
        <a:p>
          <a:endParaRPr lang="en-US"/>
        </a:p>
      </dgm:t>
    </dgm:pt>
    <dgm:pt modelId="{16B6A07E-18DA-4471-BA4D-C0F80A7FB557}" type="sibTrans" cxnId="{936649BD-6DFA-4FEA-9B60-61347025437E}">
      <dgm:prSet/>
      <dgm:spPr/>
      <dgm:t>
        <a:bodyPr/>
        <a:lstStyle/>
        <a:p>
          <a:endParaRPr lang="en-US"/>
        </a:p>
      </dgm:t>
    </dgm:pt>
    <dgm:pt modelId="{A530A6D7-22CB-4E51-8012-EBBEFD739EF0}">
      <dgm:prSet phldrT="[Text]"/>
      <dgm:spPr/>
      <dgm:t>
        <a:bodyPr/>
        <a:lstStyle/>
        <a:p>
          <a:r>
            <a:rPr lang="en-US" dirty="0"/>
            <a:t>Students learn the term trade-offs</a:t>
          </a:r>
        </a:p>
      </dgm:t>
    </dgm:pt>
    <dgm:pt modelId="{24AE07F2-80C3-411A-9B4C-B66743B76055}" type="parTrans" cxnId="{1241785E-E60F-4B0C-BD26-77B5723E3B5C}">
      <dgm:prSet/>
      <dgm:spPr/>
      <dgm:t>
        <a:bodyPr/>
        <a:lstStyle/>
        <a:p>
          <a:endParaRPr lang="en-US"/>
        </a:p>
      </dgm:t>
    </dgm:pt>
    <dgm:pt modelId="{C26C41B7-BEB4-418E-A34F-308CCE39D6B8}" type="sibTrans" cxnId="{1241785E-E60F-4B0C-BD26-77B5723E3B5C}">
      <dgm:prSet/>
      <dgm:spPr/>
      <dgm:t>
        <a:bodyPr/>
        <a:lstStyle/>
        <a:p>
          <a:endParaRPr lang="en-US"/>
        </a:p>
      </dgm:t>
    </dgm:pt>
    <dgm:pt modelId="{14A31770-77C3-47CE-B5BD-D49AEE08850A}">
      <dgm:prSet phldrT="[Text]"/>
      <dgm:spPr/>
      <dgm:t>
        <a:bodyPr/>
        <a:lstStyle/>
        <a:p>
          <a:r>
            <a:rPr lang="en-US" dirty="0"/>
            <a:t>Students apply trade-offs to public policy (example: what are the costs and benefits of a transition away from fossil fuels)</a:t>
          </a:r>
        </a:p>
      </dgm:t>
    </dgm:pt>
    <dgm:pt modelId="{45FAC380-7637-4CBC-ABED-4399D3ECA44A}" type="parTrans" cxnId="{87C2B567-8AEB-4670-9F62-8DE42FC5B6C7}">
      <dgm:prSet/>
      <dgm:spPr/>
      <dgm:t>
        <a:bodyPr/>
        <a:lstStyle/>
        <a:p>
          <a:endParaRPr lang="en-US"/>
        </a:p>
      </dgm:t>
    </dgm:pt>
    <dgm:pt modelId="{43263504-32FC-438B-80A5-B21E49BA8FE6}" type="sibTrans" cxnId="{87C2B567-8AEB-4670-9F62-8DE42FC5B6C7}">
      <dgm:prSet/>
      <dgm:spPr/>
      <dgm:t>
        <a:bodyPr/>
        <a:lstStyle/>
        <a:p>
          <a:endParaRPr lang="en-US"/>
        </a:p>
      </dgm:t>
    </dgm:pt>
    <dgm:pt modelId="{3C953D96-3C9E-4D4E-A296-724FFDA7E34D}" type="pres">
      <dgm:prSet presAssocID="{477294BD-566A-40E9-BA8D-3E2B094BD4E3}" presName="Name0" presStyleCnt="0">
        <dgm:presLayoutVars>
          <dgm:dir/>
          <dgm:resizeHandles val="exact"/>
        </dgm:presLayoutVars>
      </dgm:prSet>
      <dgm:spPr/>
    </dgm:pt>
    <dgm:pt modelId="{87AC98B2-4203-4A23-84AE-3DFDCB642689}" type="pres">
      <dgm:prSet presAssocID="{2CB3FA28-B0A7-4413-8722-98C155873762}" presName="node" presStyleLbl="node1" presStyleIdx="0" presStyleCnt="3">
        <dgm:presLayoutVars>
          <dgm:bulletEnabled val="1"/>
        </dgm:presLayoutVars>
      </dgm:prSet>
      <dgm:spPr/>
    </dgm:pt>
    <dgm:pt modelId="{BDB338CD-0ED4-4DE7-A740-3121ACE9B58D}" type="pres">
      <dgm:prSet presAssocID="{16B6A07E-18DA-4471-BA4D-C0F80A7FB557}" presName="sibTrans" presStyleLbl="sibTrans2D1" presStyleIdx="0" presStyleCnt="2"/>
      <dgm:spPr/>
    </dgm:pt>
    <dgm:pt modelId="{A87BF63E-4789-4E63-9CD7-6760C278D9E6}" type="pres">
      <dgm:prSet presAssocID="{16B6A07E-18DA-4471-BA4D-C0F80A7FB557}" presName="connectorText" presStyleLbl="sibTrans2D1" presStyleIdx="0" presStyleCnt="2"/>
      <dgm:spPr/>
    </dgm:pt>
    <dgm:pt modelId="{8B7E5A34-27EE-428B-8443-9F3E3721A36D}" type="pres">
      <dgm:prSet presAssocID="{A530A6D7-22CB-4E51-8012-EBBEFD739EF0}" presName="node" presStyleLbl="node1" presStyleIdx="1" presStyleCnt="3">
        <dgm:presLayoutVars>
          <dgm:bulletEnabled val="1"/>
        </dgm:presLayoutVars>
      </dgm:prSet>
      <dgm:spPr/>
    </dgm:pt>
    <dgm:pt modelId="{F370DCBF-F79A-4C66-860F-18E2B6A9A9A1}" type="pres">
      <dgm:prSet presAssocID="{C26C41B7-BEB4-418E-A34F-308CCE39D6B8}" presName="sibTrans" presStyleLbl="sibTrans2D1" presStyleIdx="1" presStyleCnt="2"/>
      <dgm:spPr/>
    </dgm:pt>
    <dgm:pt modelId="{4AC7DA0C-F51D-470E-812C-F0D3B9D5542D}" type="pres">
      <dgm:prSet presAssocID="{C26C41B7-BEB4-418E-A34F-308CCE39D6B8}" presName="connectorText" presStyleLbl="sibTrans2D1" presStyleIdx="1" presStyleCnt="2"/>
      <dgm:spPr/>
    </dgm:pt>
    <dgm:pt modelId="{C2C932FB-50A7-459E-B782-2ABBE95EE166}" type="pres">
      <dgm:prSet presAssocID="{14A31770-77C3-47CE-B5BD-D49AEE08850A}" presName="node" presStyleLbl="node1" presStyleIdx="2" presStyleCnt="3">
        <dgm:presLayoutVars>
          <dgm:bulletEnabled val="1"/>
        </dgm:presLayoutVars>
      </dgm:prSet>
      <dgm:spPr/>
    </dgm:pt>
  </dgm:ptLst>
  <dgm:cxnLst>
    <dgm:cxn modelId="{C9E3DD0B-0F01-41D4-96DC-0ECF442F8E59}" type="presOf" srcId="{477294BD-566A-40E9-BA8D-3E2B094BD4E3}" destId="{3C953D96-3C9E-4D4E-A296-724FFDA7E34D}" srcOrd="0" destOrd="0" presId="urn:microsoft.com/office/officeart/2005/8/layout/process1"/>
    <dgm:cxn modelId="{ADE73C13-3EFE-4FF8-A82F-D5CEE507ECD6}" type="presOf" srcId="{16B6A07E-18DA-4471-BA4D-C0F80A7FB557}" destId="{A87BF63E-4789-4E63-9CD7-6760C278D9E6}" srcOrd="1" destOrd="0" presId="urn:microsoft.com/office/officeart/2005/8/layout/process1"/>
    <dgm:cxn modelId="{DE332C3C-8309-4D47-AEA9-AA50CD28724B}" type="presOf" srcId="{2CB3FA28-B0A7-4413-8722-98C155873762}" destId="{87AC98B2-4203-4A23-84AE-3DFDCB642689}" srcOrd="0" destOrd="0" presId="urn:microsoft.com/office/officeart/2005/8/layout/process1"/>
    <dgm:cxn modelId="{1241785E-E60F-4B0C-BD26-77B5723E3B5C}" srcId="{477294BD-566A-40E9-BA8D-3E2B094BD4E3}" destId="{A530A6D7-22CB-4E51-8012-EBBEFD739EF0}" srcOrd="1" destOrd="0" parTransId="{24AE07F2-80C3-411A-9B4C-B66743B76055}" sibTransId="{C26C41B7-BEB4-418E-A34F-308CCE39D6B8}"/>
    <dgm:cxn modelId="{87C2B567-8AEB-4670-9F62-8DE42FC5B6C7}" srcId="{477294BD-566A-40E9-BA8D-3E2B094BD4E3}" destId="{14A31770-77C3-47CE-B5BD-D49AEE08850A}" srcOrd="2" destOrd="0" parTransId="{45FAC380-7637-4CBC-ABED-4399D3ECA44A}" sibTransId="{43263504-32FC-438B-80A5-B21E49BA8FE6}"/>
    <dgm:cxn modelId="{ED8B8059-44E2-47D0-918C-CC73CEB8B1A3}" type="presOf" srcId="{A530A6D7-22CB-4E51-8012-EBBEFD739EF0}" destId="{8B7E5A34-27EE-428B-8443-9F3E3721A36D}" srcOrd="0" destOrd="0" presId="urn:microsoft.com/office/officeart/2005/8/layout/process1"/>
    <dgm:cxn modelId="{6513B67A-CC35-4868-9E15-D464AE3CF56A}" type="presOf" srcId="{C26C41B7-BEB4-418E-A34F-308CCE39D6B8}" destId="{4AC7DA0C-F51D-470E-812C-F0D3B9D5542D}" srcOrd="1" destOrd="0" presId="urn:microsoft.com/office/officeart/2005/8/layout/process1"/>
    <dgm:cxn modelId="{87379D81-CA46-4DDE-B116-2E31A9FA9693}" type="presOf" srcId="{C26C41B7-BEB4-418E-A34F-308CCE39D6B8}" destId="{F370DCBF-F79A-4C66-860F-18E2B6A9A9A1}" srcOrd="0" destOrd="0" presId="urn:microsoft.com/office/officeart/2005/8/layout/process1"/>
    <dgm:cxn modelId="{936649BD-6DFA-4FEA-9B60-61347025437E}" srcId="{477294BD-566A-40E9-BA8D-3E2B094BD4E3}" destId="{2CB3FA28-B0A7-4413-8722-98C155873762}" srcOrd="0" destOrd="0" parTransId="{D829B83E-56AB-4F22-8E2F-AAD7D9299E47}" sibTransId="{16B6A07E-18DA-4471-BA4D-C0F80A7FB557}"/>
    <dgm:cxn modelId="{7B812FCF-5B2D-4618-8FAB-C2337C23320E}" type="presOf" srcId="{16B6A07E-18DA-4471-BA4D-C0F80A7FB557}" destId="{BDB338CD-0ED4-4DE7-A740-3121ACE9B58D}" srcOrd="0" destOrd="0" presId="urn:microsoft.com/office/officeart/2005/8/layout/process1"/>
    <dgm:cxn modelId="{94F5E2EA-C0A7-4290-8F67-DC661594120B}" type="presOf" srcId="{14A31770-77C3-47CE-B5BD-D49AEE08850A}" destId="{C2C932FB-50A7-459E-B782-2ABBE95EE166}" srcOrd="0" destOrd="0" presId="urn:microsoft.com/office/officeart/2005/8/layout/process1"/>
    <dgm:cxn modelId="{8105B5AA-88BF-46D3-BEC7-8D2FB2BD2316}" type="presParOf" srcId="{3C953D96-3C9E-4D4E-A296-724FFDA7E34D}" destId="{87AC98B2-4203-4A23-84AE-3DFDCB642689}" srcOrd="0" destOrd="0" presId="urn:microsoft.com/office/officeart/2005/8/layout/process1"/>
    <dgm:cxn modelId="{D9DB0584-966D-424D-A6BE-9BB8D054ED43}" type="presParOf" srcId="{3C953D96-3C9E-4D4E-A296-724FFDA7E34D}" destId="{BDB338CD-0ED4-4DE7-A740-3121ACE9B58D}" srcOrd="1" destOrd="0" presId="urn:microsoft.com/office/officeart/2005/8/layout/process1"/>
    <dgm:cxn modelId="{C03F1A37-FF8A-44D8-AA2F-EF8068C73EDF}" type="presParOf" srcId="{BDB338CD-0ED4-4DE7-A740-3121ACE9B58D}" destId="{A87BF63E-4789-4E63-9CD7-6760C278D9E6}" srcOrd="0" destOrd="0" presId="urn:microsoft.com/office/officeart/2005/8/layout/process1"/>
    <dgm:cxn modelId="{9CEE72DF-D247-4AE6-95AE-269C60483E3B}" type="presParOf" srcId="{3C953D96-3C9E-4D4E-A296-724FFDA7E34D}" destId="{8B7E5A34-27EE-428B-8443-9F3E3721A36D}" srcOrd="2" destOrd="0" presId="urn:microsoft.com/office/officeart/2005/8/layout/process1"/>
    <dgm:cxn modelId="{79EC2DFA-582A-4643-88C5-090DBCE699EF}" type="presParOf" srcId="{3C953D96-3C9E-4D4E-A296-724FFDA7E34D}" destId="{F370DCBF-F79A-4C66-860F-18E2B6A9A9A1}" srcOrd="3" destOrd="0" presId="urn:microsoft.com/office/officeart/2005/8/layout/process1"/>
    <dgm:cxn modelId="{8D2B8F96-162A-492D-A19A-9FE738400A21}" type="presParOf" srcId="{F370DCBF-F79A-4C66-860F-18E2B6A9A9A1}" destId="{4AC7DA0C-F51D-470E-812C-F0D3B9D5542D}" srcOrd="0" destOrd="0" presId="urn:microsoft.com/office/officeart/2005/8/layout/process1"/>
    <dgm:cxn modelId="{7F0B270B-E291-477C-B437-0CF66B4E2207}" type="presParOf" srcId="{3C953D96-3C9E-4D4E-A296-724FFDA7E34D}" destId="{C2C932FB-50A7-459E-B782-2ABBE95EE16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C98B2-4203-4A23-84AE-3DFDCB642689}">
      <dsp:nvSpPr>
        <dsp:cNvPr id="0" name=""/>
        <dsp:cNvSpPr/>
      </dsp:nvSpPr>
      <dsp:spPr>
        <a:xfrm>
          <a:off x="5357" y="1191269"/>
          <a:ext cx="1601390" cy="16814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Limited hectares in zoo activity</a:t>
          </a:r>
        </a:p>
      </dsp:txBody>
      <dsp:txXfrm>
        <a:off x="52260" y="1238172"/>
        <a:ext cx="1507584" cy="1587654"/>
      </dsp:txXfrm>
    </dsp:sp>
    <dsp:sp modelId="{BDB338CD-0ED4-4DE7-A740-3121ACE9B58D}">
      <dsp:nvSpPr>
        <dsp:cNvPr id="0" name=""/>
        <dsp:cNvSpPr/>
      </dsp:nvSpPr>
      <dsp:spPr>
        <a:xfrm>
          <a:off x="1766887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766887" y="1912856"/>
        <a:ext cx="237646" cy="238286"/>
      </dsp:txXfrm>
    </dsp:sp>
    <dsp:sp modelId="{8B7E5A34-27EE-428B-8443-9F3E3721A36D}">
      <dsp:nvSpPr>
        <dsp:cNvPr id="0" name=""/>
        <dsp:cNvSpPr/>
      </dsp:nvSpPr>
      <dsp:spPr>
        <a:xfrm>
          <a:off x="2247304" y="1191269"/>
          <a:ext cx="1601390" cy="16814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Students learn scarcity</a:t>
          </a:r>
        </a:p>
      </dsp:txBody>
      <dsp:txXfrm>
        <a:off x="2294207" y="1238172"/>
        <a:ext cx="1507584" cy="1587654"/>
      </dsp:txXfrm>
    </dsp:sp>
    <dsp:sp modelId="{F370DCBF-F79A-4C66-860F-18E2B6A9A9A1}">
      <dsp:nvSpPr>
        <dsp:cNvPr id="0" name=""/>
        <dsp:cNvSpPr/>
      </dsp:nvSpPr>
      <dsp:spPr>
        <a:xfrm>
          <a:off x="4008834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008834" y="1912856"/>
        <a:ext cx="237646" cy="238286"/>
      </dsp:txXfrm>
    </dsp:sp>
    <dsp:sp modelId="{C2C932FB-50A7-459E-B782-2ABBE95EE166}">
      <dsp:nvSpPr>
        <dsp:cNvPr id="0" name=""/>
        <dsp:cNvSpPr/>
      </dsp:nvSpPr>
      <dsp:spPr>
        <a:xfrm>
          <a:off x="4489251" y="1191269"/>
          <a:ext cx="1601390" cy="16814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Students apply it to fiscal policy (example: government budgets)</a:t>
          </a:r>
        </a:p>
      </dsp:txBody>
      <dsp:txXfrm>
        <a:off x="4536154" y="1238172"/>
        <a:ext cx="1507584" cy="1587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C98B2-4203-4A23-84AE-3DFDCB642689}">
      <dsp:nvSpPr>
        <dsp:cNvPr id="0" name=""/>
        <dsp:cNvSpPr/>
      </dsp:nvSpPr>
      <dsp:spPr>
        <a:xfrm>
          <a:off x="6507" y="1185240"/>
          <a:ext cx="1944888" cy="21481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Students weighed the costs and benefits of putting an animal in the zoo</a:t>
          </a:r>
        </a:p>
      </dsp:txBody>
      <dsp:txXfrm>
        <a:off x="63471" y="1242204"/>
        <a:ext cx="1830960" cy="2034186"/>
      </dsp:txXfrm>
    </dsp:sp>
    <dsp:sp modelId="{BDB338CD-0ED4-4DE7-A740-3121ACE9B58D}">
      <dsp:nvSpPr>
        <dsp:cNvPr id="0" name=""/>
        <dsp:cNvSpPr/>
      </dsp:nvSpPr>
      <dsp:spPr>
        <a:xfrm>
          <a:off x="2145884" y="2018131"/>
          <a:ext cx="412316" cy="48233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145884" y="2114597"/>
        <a:ext cx="288621" cy="289400"/>
      </dsp:txXfrm>
    </dsp:sp>
    <dsp:sp modelId="{8B7E5A34-27EE-428B-8443-9F3E3721A36D}">
      <dsp:nvSpPr>
        <dsp:cNvPr id="0" name=""/>
        <dsp:cNvSpPr/>
      </dsp:nvSpPr>
      <dsp:spPr>
        <a:xfrm>
          <a:off x="2729351" y="1185240"/>
          <a:ext cx="1944888" cy="21481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Students learn the term trade-offs</a:t>
          </a:r>
        </a:p>
      </dsp:txBody>
      <dsp:txXfrm>
        <a:off x="2786315" y="1242204"/>
        <a:ext cx="1830960" cy="2034186"/>
      </dsp:txXfrm>
    </dsp:sp>
    <dsp:sp modelId="{F370DCBF-F79A-4C66-860F-18E2B6A9A9A1}">
      <dsp:nvSpPr>
        <dsp:cNvPr id="0" name=""/>
        <dsp:cNvSpPr/>
      </dsp:nvSpPr>
      <dsp:spPr>
        <a:xfrm>
          <a:off x="4868729" y="2018131"/>
          <a:ext cx="412316" cy="48233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868729" y="2114597"/>
        <a:ext cx="288621" cy="289400"/>
      </dsp:txXfrm>
    </dsp:sp>
    <dsp:sp modelId="{C2C932FB-50A7-459E-B782-2ABBE95EE166}">
      <dsp:nvSpPr>
        <dsp:cNvPr id="0" name=""/>
        <dsp:cNvSpPr/>
      </dsp:nvSpPr>
      <dsp:spPr>
        <a:xfrm>
          <a:off x="5452196" y="1185240"/>
          <a:ext cx="1944888" cy="21481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Students apply trade-offs to public policy (example: what are the costs and benefits of a transition away from fossil fuels)</a:t>
          </a:r>
        </a:p>
      </dsp:txBody>
      <dsp:txXfrm>
        <a:off x="5509160" y="1242204"/>
        <a:ext cx="1830960" cy="2034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BC8163-3604-4F4A-B36F-2D445FF491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EA69F-691A-4DD5-985D-5E9A107FEC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72A23-B5BB-419D-8BE8-DD3C7EF8974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5C26D-5D55-41C8-AE03-1180630011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E1280-FA36-4A38-8149-B584D823E4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DC28-013A-426B-9859-899A672E8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84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ED378-1FA9-4C92-9638-80DCE229B38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5B70D-C5BD-44C5-97E2-778E79BE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3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05601" y="931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rgbClr val="001F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41117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2745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rgbClr val="C1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5"/>
          <a:stretch/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73255" y="931164"/>
            <a:ext cx="2807208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1721" y="6434328"/>
            <a:ext cx="8527479" cy="576072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l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99529" y="5350764"/>
            <a:ext cx="8480934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2000" i="1" baseline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</a:t>
            </a:r>
          </a:p>
          <a:p>
            <a:pPr lvl="0"/>
            <a:r>
              <a:rPr lang="en-US" dirty="0"/>
              <a:t>Authors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87338" y="4111752"/>
            <a:ext cx="8493126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r">
              <a:lnSpc>
                <a:spcPts val="5000"/>
              </a:lnSpc>
              <a:defRPr sz="6000" b="1" spc="-30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  <a:br>
              <a:rPr lang="en-US" dirty="0"/>
            </a:br>
            <a:r>
              <a:rPr lang="en-US" dirty="0"/>
              <a:t>more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948871" y="1248538"/>
            <a:ext cx="2829181" cy="248221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FR. Delete this sticker!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2514600" y="4693425"/>
            <a:ext cx="2829181" cy="152514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This slide is intended for black and white projects ONLY. Delete this sticker!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47C43C8-5DED-4145-9743-74ED73D2AB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61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73255" y="931164"/>
            <a:ext cx="2807208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27401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93192" y="3953976"/>
            <a:ext cx="2578608" cy="855048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40322" y="3979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 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5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9B7EC6D-E7A8-4B9F-8E96-E886DCE79D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476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73255" y="931164"/>
            <a:ext cx="2807208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27401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973254" y="3949701"/>
            <a:ext cx="2865945" cy="863598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3979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316992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l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l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2043C9-5FA8-4EF5-906B-C0EE5EE236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00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73255" y="931164"/>
            <a:ext cx="2807208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316992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l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l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27401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393192" y="3953976"/>
            <a:ext cx="3035808" cy="855048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40322" y="3979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 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FCC3714-AF98-4CC8-9F2C-6F9AD45D93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70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73255" y="931164"/>
            <a:ext cx="2807208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316992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l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l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27401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16992" y="3953976"/>
            <a:ext cx="3035808" cy="855048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64122" y="3979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 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A525343-4FC9-4C8E-94ED-9640C0D54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43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73255" y="931164"/>
            <a:ext cx="2807208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6031992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27401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93192" y="3953976"/>
            <a:ext cx="3035808" cy="855048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40322" y="3979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 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3F7F9B8-E15E-4A1B-BC18-05DA76C4D4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43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73255" y="931164"/>
            <a:ext cx="2807208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6031992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27401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973254" y="3927675"/>
            <a:ext cx="2865945" cy="907651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3979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6585357"/>
            <a:ext cx="9144000" cy="0"/>
          </a:xfrm>
          <a:prstGeom prst="line">
            <a:avLst/>
          </a:prstGeom>
          <a:ln w="584200">
            <a:solidFill>
              <a:srgbClr val="2D79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0B78B01-FB30-4049-93CC-0776FAF5BD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585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73255" y="931164"/>
            <a:ext cx="2807208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6031992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27401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957788" y="3955254"/>
            <a:ext cx="2837569" cy="907651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3979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B401259-9A7B-4C4E-BA4A-71E8E15826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06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73255" y="931164"/>
            <a:ext cx="2807208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6031992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27401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957788" y="3931048"/>
            <a:ext cx="2837569" cy="907651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31992" y="3979164"/>
            <a:ext cx="2571686" cy="7452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5D813DB-D0BE-45E3-88FA-A5A1B4058D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356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73255" y="931164"/>
            <a:ext cx="2807208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6031992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27401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5973254" y="3927675"/>
            <a:ext cx="2865945" cy="907651"/>
          </a:xfrm>
          <a:prstGeom prst="rect">
            <a:avLst/>
          </a:prstGeom>
          <a:solidFill>
            <a:srgbClr val="C1974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3979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585357"/>
            <a:ext cx="9144000" cy="0"/>
          </a:xfrm>
          <a:prstGeom prst="line">
            <a:avLst/>
          </a:prstGeom>
          <a:ln w="584200">
            <a:solidFill>
              <a:srgbClr val="2D79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38295D3-A852-407C-81C4-FA116C79DE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01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05601" y="931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4111752"/>
            <a:ext cx="8827008" cy="1298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274564"/>
            <a:ext cx="2133736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0A8311A-537A-46C2-B17D-4904A88C4C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4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73255" y="931164"/>
            <a:ext cx="2807208" cy="288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6031992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27401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979164"/>
            <a:ext cx="225552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2514600" y="4693425"/>
            <a:ext cx="2829181" cy="152514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This slide is intended for black and white projects ONLY. Delete this sticker!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2A4190C-90C7-4FD5-A595-BF676D5B5E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43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2" y="1447800"/>
            <a:ext cx="8229600" cy="45259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381000"/>
            <a:ext cx="8229600" cy="813816"/>
          </a:xfrm>
          <a:prstGeom prst="rect">
            <a:avLst/>
          </a:prstGeom>
        </p:spPr>
        <p:txBody>
          <a:bodyPr wrap="none" lIns="0" tIns="64008" rIns="0" bIns="0" anchor="ctr" anchorCtr="0">
            <a:noAutofit/>
          </a:bodyPr>
          <a:lstStyle>
            <a:lvl1pPr indent="0" algn="l">
              <a:lnSpc>
                <a:spcPts val="2500"/>
              </a:lnSpc>
              <a:defRPr sz="26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4B4EE3D-CCE6-4B62-AF16-DCD7D2AC2A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641" y="381000"/>
            <a:ext cx="8542717" cy="36893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985F2E-D3CA-404D-9401-2CFA27064B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‹#›</a:t>
            </a:fld>
            <a:r>
              <a:rPr lang="en-US"/>
              <a:t> of 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78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381000"/>
            <a:ext cx="8229600" cy="813816"/>
          </a:xfrm>
          <a:prstGeom prst="rect">
            <a:avLst/>
          </a:prstGeom>
        </p:spPr>
        <p:txBody>
          <a:bodyPr wrap="none" lIns="0" tIns="64008" rIns="0" bIns="0" anchor="ctr" anchorCtr="0">
            <a:noAutofit/>
          </a:bodyPr>
          <a:lstStyle>
            <a:lvl1pPr indent="0" algn="l">
              <a:lnSpc>
                <a:spcPts val="2500"/>
              </a:lnSpc>
              <a:defRPr sz="2600">
                <a:solidFill>
                  <a:srgbClr val="001F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192" y="1676400"/>
            <a:ext cx="3797808" cy="4038601"/>
          </a:xfrm>
          <a:prstGeom prst="rect">
            <a:avLst/>
          </a:prstGeom>
        </p:spPr>
        <p:txBody>
          <a:bodyPr lIns="0" tIns="0" rIns="0" bIns="0" numCol="1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lang="en-US" sz="1400" b="0" i="0" u="none" strike="noStrike" baseline="0">
                <a:latin typeface="+mn-lt"/>
              </a:defRPr>
            </a:lvl1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rtl="0"/>
            <a:r>
              <a:rPr lang="en-US" dirty="0"/>
              <a:t>Edit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</a:t>
            </a:r>
            <a:r>
              <a:rPr lang="en-US" dirty="0" err="1"/>
              <a:t>oizsr</a:t>
            </a:r>
            <a:r>
              <a:rPr lang="en-US" dirty="0"/>
              <a:t> </a:t>
            </a:r>
            <a:r>
              <a:rPr lang="en-US" dirty="0" err="1"/>
              <a:t>ualskr</a:t>
            </a:r>
            <a:r>
              <a:rPr lang="en-US" dirty="0"/>
              <a:t> </a:t>
            </a:r>
            <a:r>
              <a:rPr lang="en-US" dirty="0" err="1"/>
              <a:t>glkasrhfla</a:t>
            </a:r>
            <a:r>
              <a:rPr lang="en-US" dirty="0"/>
              <a:t> </a:t>
            </a:r>
            <a:r>
              <a:rPr lang="en-US" dirty="0" err="1"/>
              <a:t>rasjliaral</a:t>
            </a:r>
            <a:r>
              <a:rPr lang="en-US" dirty="0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 dirty="0"/>
              <a:t>Edit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</a:t>
            </a:r>
            <a:r>
              <a:rPr lang="en-US" dirty="0" err="1"/>
              <a:t>oizsr</a:t>
            </a:r>
            <a:r>
              <a:rPr lang="en-US" dirty="0"/>
              <a:t> </a:t>
            </a:r>
            <a:r>
              <a:rPr lang="en-US" dirty="0" err="1"/>
              <a:t>ualskr</a:t>
            </a:r>
            <a:r>
              <a:rPr lang="en-US" dirty="0"/>
              <a:t> </a:t>
            </a:r>
            <a:r>
              <a:rPr lang="en-US" dirty="0" err="1"/>
              <a:t>glkasrhfla</a:t>
            </a:r>
            <a:r>
              <a:rPr lang="en-US" dirty="0"/>
              <a:t> </a:t>
            </a:r>
            <a:r>
              <a:rPr lang="en-US" dirty="0" err="1"/>
              <a:t>rasjliaral</a:t>
            </a:r>
            <a:r>
              <a:rPr lang="en-US" dirty="0"/>
              <a:t> mc and more. Edit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</a:t>
            </a:r>
            <a:r>
              <a:rPr lang="en-US" dirty="0" err="1"/>
              <a:t>oizsr</a:t>
            </a:r>
            <a:r>
              <a:rPr lang="en-US" dirty="0"/>
              <a:t> </a:t>
            </a:r>
            <a:r>
              <a:rPr lang="en-US" dirty="0" err="1"/>
              <a:t>ualskr</a:t>
            </a:r>
            <a:r>
              <a:rPr lang="en-US" dirty="0"/>
              <a:t> </a:t>
            </a:r>
            <a:r>
              <a:rPr lang="en-US" dirty="0" err="1"/>
              <a:t>glkasrhfla</a:t>
            </a:r>
            <a:r>
              <a:rPr lang="en-US" dirty="0"/>
              <a:t> </a:t>
            </a:r>
            <a:r>
              <a:rPr lang="en-US" dirty="0" err="1"/>
              <a:t>rasjliaral</a:t>
            </a:r>
            <a:r>
              <a:rPr lang="en-US" dirty="0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 dirty="0"/>
              <a:t>Edit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</a:t>
            </a:r>
            <a:r>
              <a:rPr lang="en-US" dirty="0" err="1"/>
              <a:t>oizsr</a:t>
            </a:r>
            <a:r>
              <a:rPr lang="en-US" dirty="0"/>
              <a:t> </a:t>
            </a:r>
            <a:r>
              <a:rPr lang="en-US" dirty="0" err="1"/>
              <a:t>ualskr</a:t>
            </a:r>
            <a:r>
              <a:rPr lang="en-US" dirty="0"/>
              <a:t> </a:t>
            </a:r>
            <a:r>
              <a:rPr lang="en-US" dirty="0" err="1"/>
              <a:t>glkasrhfla</a:t>
            </a:r>
            <a:r>
              <a:rPr lang="en-US" dirty="0"/>
              <a:t> </a:t>
            </a:r>
            <a:r>
              <a:rPr lang="en-US" dirty="0" err="1"/>
              <a:t>rasjliaral</a:t>
            </a:r>
            <a:r>
              <a:rPr lang="en-US" dirty="0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 dirty="0"/>
              <a:t>Edit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</a:t>
            </a:r>
            <a:r>
              <a:rPr lang="en-US" dirty="0" err="1"/>
              <a:t>oizsr</a:t>
            </a:r>
            <a:r>
              <a:rPr lang="en-US" dirty="0"/>
              <a:t> </a:t>
            </a:r>
            <a:r>
              <a:rPr lang="en-US" dirty="0" err="1"/>
              <a:t>ualskr</a:t>
            </a:r>
            <a:r>
              <a:rPr lang="en-US" dirty="0"/>
              <a:t> </a:t>
            </a:r>
            <a:r>
              <a:rPr lang="en-US" dirty="0" err="1"/>
              <a:t>glkasrhfla</a:t>
            </a:r>
            <a:r>
              <a:rPr lang="en-US" dirty="0"/>
              <a:t> </a:t>
            </a:r>
            <a:r>
              <a:rPr lang="en-US" dirty="0" err="1"/>
              <a:t>rasjliaral</a:t>
            </a:r>
            <a:r>
              <a:rPr lang="en-US" dirty="0"/>
              <a:t> mc and more. Edit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</a:t>
            </a:r>
            <a:r>
              <a:rPr lang="en-US" dirty="0" err="1"/>
              <a:t>oizsr</a:t>
            </a:r>
            <a:r>
              <a:rPr lang="en-US" dirty="0"/>
              <a:t> </a:t>
            </a:r>
            <a:r>
              <a:rPr lang="en-US" dirty="0" err="1"/>
              <a:t>ualskr</a:t>
            </a:r>
            <a:r>
              <a:rPr lang="en-US" dirty="0"/>
              <a:t> </a:t>
            </a:r>
            <a:r>
              <a:rPr lang="en-US" dirty="0" err="1"/>
              <a:t>glkasrhfla</a:t>
            </a:r>
            <a:r>
              <a:rPr lang="en-US" dirty="0"/>
              <a:t> </a:t>
            </a:r>
            <a:r>
              <a:rPr lang="en-US" dirty="0" err="1"/>
              <a:t>rasjliaral</a:t>
            </a:r>
            <a:r>
              <a:rPr lang="en-US" dirty="0"/>
              <a:t> mc and </a:t>
            </a:r>
            <a:r>
              <a:rPr lang="en-US" dirty="0" err="1"/>
              <a:t>more.Edit</a:t>
            </a:r>
            <a:r>
              <a:rPr lang="en-US" dirty="0"/>
              <a:t>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824984" y="1676401"/>
            <a:ext cx="3797808" cy="4038600"/>
          </a:xfrm>
          <a:prstGeom prst="rect">
            <a:avLst/>
          </a:prstGeom>
        </p:spPr>
        <p:txBody>
          <a:bodyPr lIns="0" tIns="0" rIns="0" bIns="0" numCol="1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lang="en-US" sz="1400" b="0" i="0" u="none" strike="noStrike" baseline="0">
                <a:latin typeface="+mn-lt"/>
              </a:defRPr>
            </a:lvl1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rtl="0"/>
            <a:r>
              <a:rPr lang="en-US" dirty="0"/>
              <a:t>Edit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</a:t>
            </a:r>
            <a:r>
              <a:rPr lang="en-US" dirty="0" err="1"/>
              <a:t>oizsr</a:t>
            </a:r>
            <a:r>
              <a:rPr lang="en-US" dirty="0"/>
              <a:t> </a:t>
            </a:r>
            <a:r>
              <a:rPr lang="en-US" dirty="0" err="1"/>
              <a:t>ualskr</a:t>
            </a:r>
            <a:r>
              <a:rPr lang="en-US" dirty="0"/>
              <a:t> </a:t>
            </a:r>
            <a:r>
              <a:rPr lang="en-US" dirty="0" err="1"/>
              <a:t>glkasrhfla</a:t>
            </a:r>
            <a:r>
              <a:rPr lang="en-US" dirty="0"/>
              <a:t> </a:t>
            </a:r>
            <a:r>
              <a:rPr lang="en-US" dirty="0" err="1"/>
              <a:t>rasjliaral</a:t>
            </a:r>
            <a:r>
              <a:rPr lang="en-US" dirty="0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 dirty="0"/>
              <a:t>Edit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</a:t>
            </a:r>
            <a:r>
              <a:rPr lang="en-US" dirty="0" err="1"/>
              <a:t>oizsr</a:t>
            </a:r>
            <a:r>
              <a:rPr lang="en-US" dirty="0"/>
              <a:t> </a:t>
            </a:r>
            <a:r>
              <a:rPr lang="en-US" dirty="0" err="1"/>
              <a:t>ualskr</a:t>
            </a:r>
            <a:r>
              <a:rPr lang="en-US" dirty="0"/>
              <a:t> </a:t>
            </a:r>
            <a:r>
              <a:rPr lang="en-US" dirty="0" err="1"/>
              <a:t>glkasrhfla</a:t>
            </a:r>
            <a:r>
              <a:rPr lang="en-US" dirty="0"/>
              <a:t> </a:t>
            </a:r>
            <a:r>
              <a:rPr lang="en-US" dirty="0" err="1"/>
              <a:t>rasjliaral</a:t>
            </a:r>
            <a:r>
              <a:rPr lang="en-US" dirty="0"/>
              <a:t> mc and more. Edit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</a:t>
            </a:r>
            <a:r>
              <a:rPr lang="en-US" dirty="0" err="1"/>
              <a:t>oizsr</a:t>
            </a:r>
            <a:r>
              <a:rPr lang="en-US" dirty="0"/>
              <a:t> </a:t>
            </a:r>
            <a:r>
              <a:rPr lang="en-US" dirty="0" err="1"/>
              <a:t>ualskr</a:t>
            </a:r>
            <a:r>
              <a:rPr lang="en-US" dirty="0"/>
              <a:t> </a:t>
            </a:r>
            <a:r>
              <a:rPr lang="en-US" dirty="0" err="1"/>
              <a:t>glkasrhfla</a:t>
            </a:r>
            <a:r>
              <a:rPr lang="en-US" dirty="0"/>
              <a:t> </a:t>
            </a:r>
            <a:r>
              <a:rPr lang="en-US" dirty="0" err="1"/>
              <a:t>rasjliaral</a:t>
            </a:r>
            <a:r>
              <a:rPr lang="en-US" dirty="0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 dirty="0"/>
              <a:t>Edit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</a:t>
            </a:r>
            <a:r>
              <a:rPr lang="en-US" dirty="0" err="1"/>
              <a:t>oizsr</a:t>
            </a:r>
            <a:r>
              <a:rPr lang="en-US" dirty="0"/>
              <a:t> </a:t>
            </a:r>
            <a:r>
              <a:rPr lang="en-US" dirty="0" err="1"/>
              <a:t>ualskr</a:t>
            </a:r>
            <a:r>
              <a:rPr lang="en-US" dirty="0"/>
              <a:t> </a:t>
            </a:r>
            <a:r>
              <a:rPr lang="en-US" dirty="0" err="1"/>
              <a:t>glkasrhfla</a:t>
            </a:r>
            <a:r>
              <a:rPr lang="en-US" dirty="0"/>
              <a:t> </a:t>
            </a:r>
            <a:r>
              <a:rPr lang="en-US" dirty="0" err="1"/>
              <a:t>rasjliaral</a:t>
            </a:r>
            <a:r>
              <a:rPr lang="en-US" dirty="0"/>
              <a:t> mc and more.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en-US" dirty="0"/>
              <a:t>Edit Master </a:t>
            </a:r>
            <a:r>
              <a:rPr lang="en-US" dirty="0" err="1"/>
              <a:t>textasye</a:t>
            </a:r>
            <a:r>
              <a:rPr lang="en-US" dirty="0"/>
              <a:t> </a:t>
            </a:r>
            <a:r>
              <a:rPr lang="en-US" dirty="0" err="1"/>
              <a:t>aiwrali</a:t>
            </a:r>
            <a:r>
              <a:rPr lang="en-US" dirty="0"/>
              <a:t> </a:t>
            </a:r>
            <a:r>
              <a:rPr lang="en-US" dirty="0" err="1"/>
              <a:t>uwy</a:t>
            </a:r>
            <a:r>
              <a:rPr lang="en-US" dirty="0"/>
              <a:t> </a:t>
            </a:r>
            <a:r>
              <a:rPr lang="en-US" dirty="0" err="1"/>
              <a:t>tuiqw</a:t>
            </a:r>
            <a:r>
              <a:rPr lang="en-US" dirty="0"/>
              <a:t> </a:t>
            </a:r>
            <a:r>
              <a:rPr lang="en-US" dirty="0" err="1"/>
              <a:t>oiuqywpui</a:t>
            </a:r>
            <a:r>
              <a:rPr lang="en-US" dirty="0"/>
              <a:t> </a:t>
            </a:r>
            <a:r>
              <a:rPr lang="en-US" dirty="0" err="1"/>
              <a:t>tialkejra</a:t>
            </a:r>
            <a:r>
              <a:rPr lang="en-US" dirty="0"/>
              <a:t> </a:t>
            </a:r>
            <a:r>
              <a:rPr lang="en-US" dirty="0" err="1"/>
              <a:t>oizsr</a:t>
            </a:r>
            <a:r>
              <a:rPr lang="en-US" dirty="0"/>
              <a:t> </a:t>
            </a:r>
            <a:r>
              <a:rPr lang="en-US" dirty="0" err="1"/>
              <a:t>ualskr</a:t>
            </a:r>
            <a:r>
              <a:rPr lang="en-US" dirty="0"/>
              <a:t> </a:t>
            </a:r>
            <a:r>
              <a:rPr lang="en-US" dirty="0" err="1"/>
              <a:t>glkasrhfla</a:t>
            </a:r>
            <a:r>
              <a:rPr lang="en-US" dirty="0"/>
              <a:t> </a:t>
            </a:r>
            <a:r>
              <a:rPr lang="en-US" dirty="0" err="1"/>
              <a:t>rasjliaral</a:t>
            </a:r>
            <a:r>
              <a:rPr lang="en-US" dirty="0"/>
              <a:t> mc and more. Edit Master </a:t>
            </a:r>
            <a:r>
              <a:rPr lang="en-US" dirty="0" err="1"/>
              <a:t>textasye</a:t>
            </a:r>
            <a:r>
              <a:rPr lang="en-US" dirty="0"/>
              <a:t>.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1"/>
          </p:nvPr>
        </p:nvSpPr>
        <p:spPr>
          <a:xfrm>
            <a:off x="304800" y="1066800"/>
            <a:ext cx="6400800" cy="466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DA16780-A8D8-4B84-8E28-A98000012C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641" y="381000"/>
            <a:ext cx="8542717" cy="368934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721B3F-1217-4FE7-A59C-AA2B4D6FC74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0B95EE36-C39B-47C8-92CC-DFBB56E7FB5D}" type="slidenum">
              <a:rPr lang="en-US" smtClean="0"/>
              <a:pPr/>
              <a:t>‹#›</a:t>
            </a:fld>
            <a:r>
              <a:rPr lang="en-US"/>
              <a:t> of 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51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05601" y="931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4111752"/>
            <a:ext cx="8827008" cy="1298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7922" y="52745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FF9F155-FE21-440A-86B5-07C677422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71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05601" y="931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41117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7922" y="52745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rgbClr val="C1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95400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CC2D9F-89CA-47E6-B560-B8C106C458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4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05601" y="931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4111752"/>
            <a:ext cx="8827008" cy="1298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7922" y="52745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466C204-9C49-46AA-B337-D0132326AF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5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05601" y="9311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41117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7922" y="52745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E7C1D83-5842-45BB-ADE3-7E2E2D6B4A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5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1" y="931164"/>
            <a:ext cx="15170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41117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87922" y="52745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rgbClr val="C1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944A6A8-A0EF-4B68-BFF8-57781D2760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992" y="457200"/>
            <a:ext cx="8542717" cy="368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FR/OFFICIAL USE,  RESTRICTED FR, RESTRICTED CONTROLLED FR,  SPII FR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4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1" y="931164"/>
            <a:ext cx="22028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September 00th, 202</a:t>
            </a:r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87922" y="52745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rgbClr val="C1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16992" y="621667"/>
            <a:ext cx="8542717" cy="36893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  Restricted FR  Restricted Controlled FR  SPII FR</a:t>
            </a:r>
          </a:p>
          <a:p>
            <a:pPr lvl="0"/>
            <a:endParaRPr 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4111752"/>
            <a:ext cx="8827008" cy="1298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5713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6"/>
          <a:stretch/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1" y="931164"/>
            <a:ext cx="22028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September 00th, 202</a:t>
            </a:r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5948871" y="5715000"/>
            <a:ext cx="28072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views here are of the presenter and do not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necessarily represent those of the Federal Reserve Bank </a:t>
            </a:r>
          </a:p>
          <a:p>
            <a:pPr algn="r" rtl="0"/>
            <a:r>
              <a:rPr lang="en-US" sz="1600" b="0" i="1" u="none" strike="noStrike" kern="12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New York or Federal Reserve System.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87922" y="5274564"/>
            <a:ext cx="2050478" cy="516636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rgbClr val="C1974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Authors here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48871" y="1248538"/>
            <a:ext cx="2829181" cy="218046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>
              <a:buNone/>
              <a:defRPr baseline="0">
                <a:solidFill>
                  <a:srgbClr val="FFFF00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  <a:latin typeface="Franklin Gothic Demi Cond" panose="020B0706030402020204" pitchFamily="34" charset="0"/>
                <a:ea typeface="Adobe Gothic Std B" panose="020B0800000000000000" pitchFamily="34" charset="-128"/>
              </a:defRPr>
            </a:lvl5pPr>
          </a:lstStyle>
          <a:p>
            <a:pPr lvl="0"/>
            <a:r>
              <a:rPr lang="en-US" dirty="0"/>
              <a:t>Specify your security level in the text box above: Internal FR, Restricted FR, Restricted Controlled FR, SPII FR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16992" y="621667"/>
            <a:ext cx="8542717" cy="36893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r">
              <a:buNone/>
              <a:defRPr sz="1600" baseline="0">
                <a:solidFill>
                  <a:srgbClr val="FF0000"/>
                </a:solidFill>
                <a:latin typeface="Arial Black" panose="020B0A04020102020204" pitchFamily="34" charset="0"/>
              </a:defRPr>
            </a:lvl1pPr>
            <a:lvl2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2pPr>
            <a:lvl3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3pPr>
            <a:lvl4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4pPr>
            <a:lvl5pPr algn="r">
              <a:defRPr sz="1600">
                <a:solidFill>
                  <a:srgbClr val="C19745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Internal FR  Restricted FR  Restricted Controlled FR  SPII FR</a:t>
            </a:r>
          </a:p>
          <a:p>
            <a:pPr lvl="0"/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5962" y="6428081"/>
            <a:ext cx="8612754" cy="521511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algn="r">
              <a:lnSpc>
                <a:spcPts val="2000"/>
              </a:lnSpc>
              <a:spcBef>
                <a:spcPts val="0"/>
              </a:spcBef>
              <a:buNone/>
              <a:defRPr sz="1700" spc="600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ts val="2500"/>
              </a:lnSpc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INSERT NAME OF PROJECT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16992" y="4111752"/>
            <a:ext cx="8827008" cy="1298448"/>
          </a:xfrm>
          <a:prstGeom prst="rect">
            <a:avLst/>
          </a:prstGeom>
        </p:spPr>
        <p:txBody>
          <a:bodyPr lIns="0" tIns="0" rIns="0" bIns="45720" anchor="b">
            <a:noAutofit/>
          </a:bodyPr>
          <a:lstStyle>
            <a:lvl1pPr algn="l">
              <a:lnSpc>
                <a:spcPts val="7000"/>
              </a:lnSpc>
              <a:defRPr sz="7800" b="1" spc="-3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8109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C19745"/>
                </a:solidFill>
                <a:latin typeface="Arial"/>
              </a:defRPr>
            </a:lvl1pPr>
          </a:lstStyle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‹#›</a:t>
            </a:fld>
            <a:r>
              <a:rPr lang="en-US" dirty="0"/>
              <a:t> of  #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39"/>
          <a:stretch/>
        </p:blipFill>
        <p:spPr>
          <a:xfrm>
            <a:off x="4876800" y="76201"/>
            <a:ext cx="38862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654A4F-E02B-A9EF-0B18-F3C7F5E6051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903413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NONCONFIDENTIAL // EXTERNAL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9" r:id="rId2"/>
    <p:sldLayoutId id="2147483666" r:id="rId3"/>
    <p:sldLayoutId id="2147483667" r:id="rId4"/>
    <p:sldLayoutId id="2147483668" r:id="rId5"/>
    <p:sldLayoutId id="2147483669" r:id="rId6"/>
    <p:sldLayoutId id="2147483671" r:id="rId7"/>
    <p:sldLayoutId id="2147483674" r:id="rId8"/>
    <p:sldLayoutId id="2147483710" r:id="rId9"/>
    <p:sldLayoutId id="2147483675" r:id="rId10"/>
    <p:sldLayoutId id="2147483684" r:id="rId11"/>
    <p:sldLayoutId id="2147483683" r:id="rId12"/>
    <p:sldLayoutId id="2147483665" r:id="rId13"/>
    <p:sldLayoutId id="2147483676" r:id="rId14"/>
    <p:sldLayoutId id="2147483677" r:id="rId15"/>
    <p:sldLayoutId id="2147483679" r:id="rId16"/>
    <p:sldLayoutId id="2147483682" r:id="rId17"/>
    <p:sldLayoutId id="2147483711" r:id="rId18"/>
    <p:sldLayoutId id="2147483678" r:id="rId19"/>
    <p:sldLayoutId id="2147483712" r:id="rId20"/>
    <p:sldLayoutId id="2147483686" r:id="rId21"/>
    <p:sldLayoutId id="2147483688" r:id="rId2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200" kern="1200">
          <a:solidFill>
            <a:schemeClr val="tx1">
              <a:lumMod val="50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>
            <a:lumMod val="60000"/>
            <a:lumOff val="40000"/>
          </a:schemeClr>
        </a:buClr>
        <a:buFont typeface="Wingdings" charset="2"/>
        <a:buChar char="§"/>
        <a:defRPr sz="2200" kern="1200">
          <a:solidFill>
            <a:schemeClr val="tx1">
              <a:lumMod val="50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100000"/>
        <a:buFont typeface="Lucida Grande"/>
        <a:buChar char="▫"/>
        <a:defRPr sz="2000" kern="1200">
          <a:solidFill>
            <a:schemeClr val="tx1">
              <a:lumMod val="50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81000"/>
        <a:buFont typeface="Lucida Grande"/>
        <a:buChar char="–"/>
        <a:defRPr sz="1800" kern="1200">
          <a:solidFill>
            <a:schemeClr val="tx1">
              <a:lumMod val="50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>
            <a:lumMod val="40000"/>
            <a:lumOff val="60000"/>
          </a:schemeClr>
        </a:buClr>
        <a:buFont typeface="Lucida Grande"/>
        <a:buChar char="–"/>
        <a:defRPr sz="1600" kern="1200" baseline="0">
          <a:solidFill>
            <a:schemeClr val="accent2">
              <a:lumMod val="50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October 28, 2024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Building Student Confidence in Economics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000" y="5274564"/>
            <a:ext cx="4800600" cy="516636"/>
          </a:xfrm>
        </p:spPr>
        <p:txBody>
          <a:bodyPr/>
          <a:lstStyle/>
          <a:p>
            <a:r>
              <a:rPr lang="en-US" dirty="0"/>
              <a:t>Graham Long</a:t>
            </a:r>
          </a:p>
          <a:p>
            <a:r>
              <a:rPr lang="en-US" dirty="0"/>
              <a:t>Director of Curriculum &amp; Instruction</a:t>
            </a:r>
          </a:p>
        </p:txBody>
      </p:sp>
    </p:spTree>
    <p:extLst>
      <p:ext uri="{BB962C8B-B14F-4D97-AF65-F5344CB8AC3E}">
        <p14:creationId xmlns:p14="http://schemas.microsoft.com/office/powerpoint/2010/main" val="347225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44FE11-1356-BDB0-ED5E-16885A125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think economics is all about money and finance and math</a:t>
            </a:r>
          </a:p>
          <a:p>
            <a:pPr lvl="1"/>
            <a:r>
              <a:rPr lang="en-US" dirty="0"/>
              <a:t>And those things </a:t>
            </a:r>
            <a:r>
              <a:rPr lang="en-US" i="1" dirty="0"/>
              <a:t>are</a:t>
            </a:r>
            <a:r>
              <a:rPr lang="en-US" dirty="0"/>
              <a:t> important concepts</a:t>
            </a:r>
          </a:p>
          <a:p>
            <a:r>
              <a:rPr lang="en-US" dirty="0"/>
              <a:t>But we try to teach that economics is a social science</a:t>
            </a:r>
          </a:p>
          <a:p>
            <a:pPr lvl="1"/>
            <a:r>
              <a:rPr lang="en-US" dirty="0"/>
              <a:t>It studies…</a:t>
            </a:r>
          </a:p>
          <a:p>
            <a:pPr lvl="2"/>
            <a:r>
              <a:rPr lang="en-US" dirty="0"/>
              <a:t>Human behavior</a:t>
            </a:r>
          </a:p>
          <a:p>
            <a:pPr lvl="2"/>
            <a:r>
              <a:rPr lang="en-US" dirty="0"/>
              <a:t>Human choices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C243E2-CB7D-E170-54CD-9773810B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Zoo Activity Teaches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96444-C5B6-ED8E-1C49-E9877852CE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10</a:t>
            </a:fld>
            <a:r>
              <a:rPr lang="en-US" dirty="0"/>
              <a:t> of  17</a:t>
            </a:r>
          </a:p>
        </p:txBody>
      </p:sp>
    </p:spTree>
    <p:extLst>
      <p:ext uri="{BB962C8B-B14F-4D97-AF65-F5344CB8AC3E}">
        <p14:creationId xmlns:p14="http://schemas.microsoft.com/office/powerpoint/2010/main" val="277203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1E19C1-F418-A686-1A54-4891B150E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the great thing is, your students already understand a lot more economics than they realize!</a:t>
            </a:r>
          </a:p>
          <a:p>
            <a:r>
              <a:rPr lang="en-US" dirty="0"/>
              <a:t>Think about the Zoo Activity:</a:t>
            </a:r>
          </a:p>
          <a:p>
            <a:pPr lvl="1"/>
            <a:r>
              <a:rPr lang="en-US" dirty="0"/>
              <a:t>Students understood they had limited space (scarcity)</a:t>
            </a:r>
          </a:p>
          <a:p>
            <a:pPr lvl="1"/>
            <a:r>
              <a:rPr lang="en-US" dirty="0"/>
              <a:t>Students understood they had to choose some animals (costs vs benefits/trade-offs)</a:t>
            </a:r>
          </a:p>
          <a:p>
            <a:r>
              <a:rPr lang="en-US" dirty="0"/>
              <a:t>Your students already know economics!</a:t>
            </a:r>
          </a:p>
          <a:p>
            <a:pPr lvl="1"/>
            <a:r>
              <a:rPr lang="en-US" dirty="0"/>
              <a:t>That’s exciting, because you want them to feel empowered and to have belief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8F6C69-7351-1A5A-18D7-0F6AFED6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Students ARE Economists!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C5734-0F09-BA76-09DC-F02F9B9D6A8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11</a:t>
            </a:fld>
            <a:r>
              <a:rPr lang="en-US" dirty="0"/>
              <a:t> of  17</a:t>
            </a:r>
          </a:p>
        </p:txBody>
      </p:sp>
    </p:spTree>
    <p:extLst>
      <p:ext uri="{BB962C8B-B14F-4D97-AF65-F5344CB8AC3E}">
        <p14:creationId xmlns:p14="http://schemas.microsoft.com/office/powerpoint/2010/main" val="1761293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1E19C1-F418-A686-1A54-4891B150E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task is to get students to make the connection between what they already understood (the Zoo Activity) with the “real world”</a:t>
            </a:r>
          </a:p>
          <a:p>
            <a:r>
              <a:rPr lang="en-US" dirty="0"/>
              <a:t>Examples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8F6C69-7351-1A5A-18D7-0F6AFED6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Students ARE Economists!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C5734-0F09-BA76-09DC-F02F9B9D6A8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12</a:t>
            </a:fld>
            <a:r>
              <a:rPr lang="en-US" dirty="0"/>
              <a:t> of  17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014496-A11D-E6E8-B04F-C4DA79AE34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6043845"/>
              </p:ext>
            </p:extLst>
          </p:nvPr>
        </p:nvGraphicFramePr>
        <p:xfrm>
          <a:off x="1524000" y="193420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5635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1E19C1-F418-A686-1A54-4891B150E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8F6C69-7351-1A5A-18D7-0F6AFED6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Students ARE Economists!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C5734-0F09-BA76-09DC-F02F9B9D6A8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13</a:t>
            </a:fld>
            <a:r>
              <a:rPr lang="en-US" dirty="0"/>
              <a:t> of  17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014496-A11D-E6E8-B04F-C4DA79AE34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091886"/>
              </p:ext>
            </p:extLst>
          </p:nvPr>
        </p:nvGraphicFramePr>
        <p:xfrm>
          <a:off x="521208" y="1577404"/>
          <a:ext cx="7403592" cy="451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3272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6E4F5D-E9CC-A993-3CE3-6480291C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Ways We Build Student Confidence</a:t>
            </a:r>
          </a:p>
        </p:txBody>
      </p:sp>
      <p:pic>
        <p:nvPicPr>
          <p:cNvPr id="7" name="Content Placeholder 6" descr="A group of people standing in front of a podium&#10;&#10;Description automatically generated with low confidence">
            <a:extLst>
              <a:ext uri="{FF2B5EF4-FFF2-40B4-BE49-F238E27FC236}">
                <a16:creationId xmlns:a16="http://schemas.microsoft.com/office/drawing/2014/main" id="{7F6C24CE-15C3-18B0-8031-6F21DB3E4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" y="2429933"/>
            <a:ext cx="3797300" cy="2531533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D51D40-2F51-5288-AD63-4D860C669DD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z="1600" dirty="0"/>
              <a:t>We ask students to research issues in their community and use the tools of economics to examine them: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How can the state of New York transition to using clean energy?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What incentives can we offer to improve the number of primary care physicians in New York City?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How does a student’s neighborhood affect their education outcomes?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70DA058-C644-EADB-3356-D61A4E545291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Presenting on Issues Students Care About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09EE7-9C43-702C-61F2-BC67845B91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14</a:t>
            </a:fld>
            <a:r>
              <a:rPr lang="en-US" dirty="0"/>
              <a:t> of  17</a:t>
            </a:r>
          </a:p>
        </p:txBody>
      </p:sp>
    </p:spTree>
    <p:extLst>
      <p:ext uri="{BB962C8B-B14F-4D97-AF65-F5344CB8AC3E}">
        <p14:creationId xmlns:p14="http://schemas.microsoft.com/office/powerpoint/2010/main" val="340962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37B1C8-D9B1-3CA9-62AE-F2CFB0A3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Ways We Build Student Confidence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50E045C-0544-48EA-669C-6F75778A0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27" y="1676400"/>
            <a:ext cx="3478646" cy="40386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F77E226-5ED0-249A-B69C-B52DF2FA829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376" y="1676400"/>
            <a:ext cx="3486961" cy="4038600"/>
          </a:xfr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C00F26EA-59E4-3C05-B89C-6829BDE75D71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Presenting Economics in a New Way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3C7F7-669A-8078-9E41-4CECE4EDBA5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15</a:t>
            </a:fld>
            <a:r>
              <a:rPr lang="en-US" dirty="0"/>
              <a:t> of  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189195-954F-6A98-7E13-BCD9DF6C5C0D}"/>
              </a:ext>
            </a:extLst>
          </p:cNvPr>
          <p:cNvSpPr txBox="1"/>
          <p:nvPr/>
        </p:nvSpPr>
        <p:spPr>
          <a:xfrm>
            <a:off x="393192" y="5867400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have a program where students write podcast scripts about economic issues they care about.</a:t>
            </a:r>
          </a:p>
        </p:txBody>
      </p:sp>
    </p:spTree>
    <p:extLst>
      <p:ext uri="{BB962C8B-B14F-4D97-AF65-F5344CB8AC3E}">
        <p14:creationId xmlns:p14="http://schemas.microsoft.com/office/powerpoint/2010/main" val="335685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397E-DF45-8911-4944-F3EA5A663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Resources for You</a:t>
            </a:r>
          </a:p>
        </p:txBody>
      </p:sp>
      <p:pic>
        <p:nvPicPr>
          <p:cNvPr id="13" name="Content Placeholder 12" descr="Map&#10;&#10;Description automatically generated">
            <a:extLst>
              <a:ext uri="{FF2B5EF4-FFF2-40B4-BE49-F238E27FC236}">
                <a16:creationId xmlns:a16="http://schemas.microsoft.com/office/drawing/2014/main" id="{ECDD44DD-9BE2-52AE-A675-C60FC56C5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06" y="1723006"/>
            <a:ext cx="8136387" cy="4068194"/>
          </a:xfrm>
          <a:prstGeom prst="rect">
            <a:avLst/>
          </a:prstGeom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11B59889-EC74-703C-43EF-408346557C35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We have economics comic books. In Spanish!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007BE-6DFA-1240-6EB8-08179049982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16</a:t>
            </a:fld>
            <a:r>
              <a:rPr lang="en-US" dirty="0"/>
              <a:t> of  17</a:t>
            </a:r>
          </a:p>
        </p:txBody>
      </p:sp>
    </p:spTree>
    <p:extLst>
      <p:ext uri="{BB962C8B-B14F-4D97-AF65-F5344CB8AC3E}">
        <p14:creationId xmlns:p14="http://schemas.microsoft.com/office/powerpoint/2010/main" val="466029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23747C-557C-79F4-F7F0-9B4921B9D4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4122" y="3979164"/>
            <a:ext cx="3726878" cy="5166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Thank you!</a:t>
            </a:r>
          </a:p>
          <a:p>
            <a:r>
              <a:rPr lang="en-US" dirty="0"/>
              <a:t>Graham.C.Long@ny.frb.org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E1CF1-C0F5-598D-B094-5E0FA454D8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353405"/>
            <a:ext cx="2133600" cy="365125"/>
          </a:xfrm>
        </p:spPr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17</a:t>
            </a:fld>
            <a:r>
              <a:rPr lang="en-US" dirty="0"/>
              <a:t> of  17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4E2D435-D933-1CBC-3BBF-B91D1E136E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323" y="504595"/>
            <a:ext cx="4828032" cy="30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7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E1E698-55F5-4E9F-B111-654F3A241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going to build a zoo!</a:t>
            </a:r>
          </a:p>
          <a:p>
            <a:r>
              <a:rPr lang="en-US" dirty="0"/>
              <a:t>The task (Work with the people around you)</a:t>
            </a:r>
          </a:p>
          <a:p>
            <a:pPr lvl="1"/>
            <a:r>
              <a:rPr lang="en-US" dirty="0"/>
              <a:t>You have 5 minutes</a:t>
            </a:r>
          </a:p>
          <a:p>
            <a:pPr lvl="1"/>
            <a:r>
              <a:rPr lang="en-US" dirty="0"/>
              <a:t>Decide which animals to include in the zoo</a:t>
            </a:r>
          </a:p>
          <a:p>
            <a:pPr lvl="1"/>
            <a:r>
              <a:rPr lang="en-US" dirty="0"/>
              <a:t>You only have 20 hectares of space</a:t>
            </a:r>
          </a:p>
          <a:p>
            <a:pPr lvl="1"/>
            <a:r>
              <a:rPr lang="en-US" dirty="0"/>
              <a:t>Each animal takes up hectares</a:t>
            </a:r>
          </a:p>
          <a:p>
            <a:pPr lvl="2"/>
            <a:r>
              <a:rPr lang="en-US" dirty="0"/>
              <a:t>See next slide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E82F66-2851-49C5-9B1A-75A236848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First Assignment</a:t>
            </a:r>
          </a:p>
        </p:txBody>
      </p:sp>
    </p:spTree>
    <p:extLst>
      <p:ext uri="{BB962C8B-B14F-4D97-AF65-F5344CB8AC3E}">
        <p14:creationId xmlns:p14="http://schemas.microsoft.com/office/powerpoint/2010/main" val="3503411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A7EF7D-159B-014C-954B-28927626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5216"/>
            <a:ext cx="8229600" cy="813816"/>
          </a:xfrm>
        </p:spPr>
        <p:txBody>
          <a:bodyPr/>
          <a:lstStyle/>
          <a:p>
            <a:r>
              <a:rPr lang="en-US" dirty="0"/>
              <a:t>Zoo Animals List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D3C4B-63AA-2A23-46FD-ABE6144A64D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3</a:t>
            </a:fld>
            <a:r>
              <a:rPr lang="en-US" dirty="0"/>
              <a:t> of  17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685A455E-E337-CD67-3427-4A6CCAD71F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084380"/>
              </p:ext>
            </p:extLst>
          </p:nvPr>
        </p:nvGraphicFramePr>
        <p:xfrm>
          <a:off x="2261558" y="838200"/>
          <a:ext cx="4953000" cy="539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3891">
                  <a:extLst>
                    <a:ext uri="{9D8B030D-6E8A-4147-A177-3AD203B41FA5}">
                      <a16:colId xmlns:a16="http://schemas.microsoft.com/office/drawing/2014/main" val="3790335007"/>
                    </a:ext>
                  </a:extLst>
                </a:gridCol>
                <a:gridCol w="2399109">
                  <a:extLst>
                    <a:ext uri="{9D8B030D-6E8A-4147-A177-3AD203B41FA5}">
                      <a16:colId xmlns:a16="http://schemas.microsoft.com/office/drawing/2014/main" val="2392530794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Number of Hectares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61103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1139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1/10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66624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Giraffe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4676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Seal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65807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Camel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5187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Cheetah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98222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Cow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1/3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379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Monkey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37336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Asian elephant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05698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African elephant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57221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Reptile 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8699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Shark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4733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Kangaroo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60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Tiger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02143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Whale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829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House of birds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546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71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C63A78-C5C9-4DA3-E334-F3944C90D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have ideas about what economics is</a:t>
            </a:r>
          </a:p>
          <a:p>
            <a:r>
              <a:rPr lang="en-US" dirty="0"/>
              <a:t>Students thought that in my economics class they would learn about…</a:t>
            </a:r>
          </a:p>
          <a:p>
            <a:pPr lvl="1"/>
            <a:r>
              <a:rPr lang="en-US" dirty="0"/>
              <a:t>Stocks</a:t>
            </a:r>
          </a:p>
          <a:p>
            <a:pPr lvl="1"/>
            <a:r>
              <a:rPr lang="en-US" dirty="0"/>
              <a:t>How money works</a:t>
            </a:r>
          </a:p>
          <a:p>
            <a:pPr lvl="1"/>
            <a:r>
              <a:rPr lang="en-US" dirty="0"/>
              <a:t>Taxes</a:t>
            </a:r>
          </a:p>
          <a:p>
            <a:pPr lvl="1"/>
            <a:r>
              <a:rPr lang="en-US" dirty="0"/>
              <a:t>Banks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6CB797-06BE-6FDE-2776-DDDDB9081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Zoo Have to do with Economics?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EEA73-140E-F1E9-0EE1-5DD1238292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4</a:t>
            </a:fld>
            <a:r>
              <a:rPr lang="en-US" dirty="0"/>
              <a:t> of  17</a:t>
            </a:r>
          </a:p>
        </p:txBody>
      </p:sp>
    </p:spTree>
    <p:extLst>
      <p:ext uri="{BB962C8B-B14F-4D97-AF65-F5344CB8AC3E}">
        <p14:creationId xmlns:p14="http://schemas.microsoft.com/office/powerpoint/2010/main" val="1450848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1B333A-09B3-1C73-6ED0-FE13EAAD9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Those things are important in economics!</a:t>
            </a:r>
          </a:p>
          <a:p>
            <a:r>
              <a:rPr lang="en-US" dirty="0"/>
              <a:t>But…</a:t>
            </a:r>
          </a:p>
          <a:p>
            <a:r>
              <a:rPr lang="en-US" dirty="0"/>
              <a:t>We emphasize that economics is a way of thinking</a:t>
            </a:r>
          </a:p>
          <a:p>
            <a:pPr lvl="1"/>
            <a:r>
              <a:rPr lang="en-US" dirty="0"/>
              <a:t>It’s a toolkit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3B698E-E49E-788C-4BFD-388F64DC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Economics?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F59CB-4884-E5FD-4D0F-2F8593EB520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5</a:t>
            </a:fld>
            <a:r>
              <a:rPr lang="en-US" dirty="0"/>
              <a:t> of  17</a:t>
            </a:r>
          </a:p>
        </p:txBody>
      </p:sp>
      <p:pic>
        <p:nvPicPr>
          <p:cNvPr id="7" name="Picture 6" descr="Wooden toolbox">
            <a:extLst>
              <a:ext uri="{FF2B5EF4-FFF2-40B4-BE49-F238E27FC236}">
                <a16:creationId xmlns:a16="http://schemas.microsoft.com/office/drawing/2014/main" id="{24060FE1-A3A8-2AB1-9292-EC3C84909D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492" y="3160726"/>
            <a:ext cx="4191000" cy="279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08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BA2A21-1C88-8507-BE17-F3DC2826F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did you try to create the best zoo possible?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800" dirty="0"/>
              <a:t>Incentives</a:t>
            </a:r>
          </a:p>
          <a:p>
            <a:pPr marL="0" indent="0" algn="ctr">
              <a:buNone/>
            </a:pPr>
            <a:r>
              <a:rPr lang="en-US" sz="2000" dirty="0"/>
              <a:t>(You all are incentivized to make the best zoo possible)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182CB-FDC3-D5E8-6CA3-B4533176C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Zoo Activity Teaches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FCE03-3BB3-460B-8483-5006CA26C7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6</a:t>
            </a:fld>
            <a:r>
              <a:rPr lang="en-US" dirty="0"/>
              <a:t> of  17</a:t>
            </a:r>
          </a:p>
        </p:txBody>
      </p:sp>
    </p:spTree>
    <p:extLst>
      <p:ext uri="{BB962C8B-B14F-4D97-AF65-F5344CB8AC3E}">
        <p14:creationId xmlns:p14="http://schemas.microsoft.com/office/powerpoint/2010/main" val="5680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BA2A21-1C88-8507-BE17-F3DC2826F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didn’t you put one of every animal in the zoo?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800" dirty="0"/>
              <a:t>Scarcity</a:t>
            </a:r>
          </a:p>
          <a:p>
            <a:pPr marL="0" indent="0" algn="ctr">
              <a:buNone/>
            </a:pPr>
            <a:r>
              <a:rPr lang="en-US" sz="2000" dirty="0"/>
              <a:t>(The amount of space was limited)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182CB-FDC3-D5E8-6CA3-B4533176C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Zoo Activity Teaches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FCE03-3BB3-460B-8483-5006CA26C7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7</a:t>
            </a:fld>
            <a:r>
              <a:rPr lang="en-US" dirty="0"/>
              <a:t> of  17</a:t>
            </a:r>
          </a:p>
        </p:txBody>
      </p:sp>
    </p:spTree>
    <p:extLst>
      <p:ext uri="{BB962C8B-B14F-4D97-AF65-F5344CB8AC3E}">
        <p14:creationId xmlns:p14="http://schemas.microsoft.com/office/powerpoint/2010/main" val="2486657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BA2A21-1C88-8507-BE17-F3DC2826F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didn’t you put ________________ in your zoo?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800" dirty="0"/>
              <a:t>Costs vs Benefits</a:t>
            </a:r>
          </a:p>
          <a:p>
            <a:pPr marL="0" indent="0" algn="ctr">
              <a:buNone/>
            </a:pPr>
            <a:r>
              <a:rPr lang="en-US" sz="2000" dirty="0"/>
              <a:t>(You had to weigh the benefits of putting a particular animal in, vs the costs associated with it)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182CB-FDC3-D5E8-6CA3-B4533176C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Zoo Activity Teaches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FCE03-3BB3-460B-8483-5006CA26C7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8</a:t>
            </a:fld>
            <a:r>
              <a:rPr lang="en-US" dirty="0"/>
              <a:t> of  17</a:t>
            </a:r>
          </a:p>
        </p:txBody>
      </p:sp>
    </p:spTree>
    <p:extLst>
      <p:ext uri="{BB962C8B-B14F-4D97-AF65-F5344CB8AC3E}">
        <p14:creationId xmlns:p14="http://schemas.microsoft.com/office/powerpoint/2010/main" val="51811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BA2A21-1C88-8507-BE17-F3DC2826F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Was their discussion in your group about the best animals to include?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800" dirty="0"/>
              <a:t>Individual benefits vs </a:t>
            </a:r>
          </a:p>
          <a:p>
            <a:pPr marL="0" indent="0" algn="ctr">
              <a:buNone/>
            </a:pPr>
            <a:r>
              <a:rPr lang="en-US" sz="4800" dirty="0"/>
              <a:t>Societal benefits</a:t>
            </a:r>
          </a:p>
          <a:p>
            <a:pPr marL="0" indent="0" algn="ctr">
              <a:buNone/>
            </a:pPr>
            <a:r>
              <a:rPr lang="en-US" sz="2000" dirty="0"/>
              <a:t>(There is sometimes tension between what is best for you vs </a:t>
            </a:r>
          </a:p>
          <a:p>
            <a:pPr marL="0" indent="0" algn="ctr">
              <a:buNone/>
            </a:pPr>
            <a:r>
              <a:rPr lang="en-US" sz="2000" dirty="0"/>
              <a:t>what is best for the group)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182CB-FDC3-D5E8-6CA3-B4533176C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Zoo Activity Teaches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FCE03-3BB3-460B-8483-5006CA26C7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0B95EE36-C39B-47C8-92CC-DFBB56E7FB5D}" type="slidenum">
              <a:rPr lang="en-US" smtClean="0"/>
              <a:pPr/>
              <a:t>9</a:t>
            </a:fld>
            <a:r>
              <a:rPr lang="en-US" dirty="0"/>
              <a:t> of  17</a:t>
            </a:r>
          </a:p>
        </p:txBody>
      </p:sp>
    </p:spTree>
    <p:extLst>
      <p:ext uri="{BB962C8B-B14F-4D97-AF65-F5344CB8AC3E}">
        <p14:creationId xmlns:p14="http://schemas.microsoft.com/office/powerpoint/2010/main" val="1673223776"/>
      </p:ext>
    </p:extLst>
  </p:cSld>
  <p:clrMapOvr>
    <a:masterClrMapping/>
  </p:clrMapOvr>
</p:sld>
</file>

<file path=ppt/theme/theme1.xml><?xml version="1.0" encoding="utf-8"?>
<a:theme xmlns:a="http://schemas.openxmlformats.org/drawingml/2006/main" name="Restricted FR">
  <a:themeElements>
    <a:clrScheme name="Custom 1">
      <a:dk1>
        <a:srgbClr val="4F5052"/>
      </a:dk1>
      <a:lt1>
        <a:sysClr val="window" lastClr="FFFFFF"/>
      </a:lt1>
      <a:dk2>
        <a:srgbClr val="045B8F"/>
      </a:dk2>
      <a:lt2>
        <a:srgbClr val="986828"/>
      </a:lt2>
      <a:accent1>
        <a:srgbClr val="FF0000"/>
      </a:accent1>
      <a:accent2>
        <a:srgbClr val="333399"/>
      </a:accent2>
      <a:accent3>
        <a:srgbClr val="008000"/>
      </a:accent3>
      <a:accent4>
        <a:srgbClr val="800080"/>
      </a:accent4>
      <a:accent5>
        <a:srgbClr val="FF6600"/>
      </a:accent5>
      <a:accent6>
        <a:srgbClr val="009999"/>
      </a:accent6>
      <a:hlink>
        <a:srgbClr val="272829"/>
      </a:hlink>
      <a:folHlink>
        <a:srgbClr val="27282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Restricted FR</Template>
  <TotalTime>3145</TotalTime>
  <Words>707</Words>
  <Application>Microsoft Office PowerPoint</Application>
  <PresentationFormat>On-screen Show (4:3)</PresentationFormat>
  <Paragraphs>145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Franklin Gothic Demi Cond</vt:lpstr>
      <vt:lpstr>Lucida Grande</vt:lpstr>
      <vt:lpstr>Times New Roman</vt:lpstr>
      <vt:lpstr>Wingdings</vt:lpstr>
      <vt:lpstr>Restricted FR</vt:lpstr>
      <vt:lpstr>Building Student Confidence in Economics</vt:lpstr>
      <vt:lpstr>Your First Assignment</vt:lpstr>
      <vt:lpstr>Zoo Animals List</vt:lpstr>
      <vt:lpstr>What Does a Zoo Have to do with Economics?</vt:lpstr>
      <vt:lpstr>What is Economics?</vt:lpstr>
      <vt:lpstr>What the Zoo Activity Teaches</vt:lpstr>
      <vt:lpstr>What the Zoo Activity Teaches</vt:lpstr>
      <vt:lpstr>What the Zoo Activity Teaches</vt:lpstr>
      <vt:lpstr>What the Zoo Activity Teaches</vt:lpstr>
      <vt:lpstr>What the Zoo Activity Teaches </vt:lpstr>
      <vt:lpstr>Your Students ARE Economists!</vt:lpstr>
      <vt:lpstr>Your Students ARE Economists!</vt:lpstr>
      <vt:lpstr>Your Students ARE Economists!</vt:lpstr>
      <vt:lpstr>Some of the Ways We Build Student Confidence</vt:lpstr>
      <vt:lpstr>Some of the Ways We Build Student Confidence</vt:lpstr>
      <vt:lpstr>Some Resources for You</vt:lpstr>
      <vt:lpstr>PowerPoint Presentation</vt:lpstr>
    </vt:vector>
  </TitlesOfParts>
  <Company>Federal Reserve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Naughton, Vera</dc:creator>
  <cp:lastModifiedBy>Long, Graham C</cp:lastModifiedBy>
  <cp:revision>192</cp:revision>
  <dcterms:created xsi:type="dcterms:W3CDTF">2019-05-22T15:17:23Z</dcterms:created>
  <dcterms:modified xsi:type="dcterms:W3CDTF">2024-10-18T14:17:25Z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bce0c73d-3dfd-411e-9317-1196af11a031</vt:lpwstr>
  </property>
  <property fmtid="{D5CDD505-2E9C-101B-9397-08002B2CF9AE}" pid="3" name="MSIP_Label_b51c2f0d-b3ff-4d77-9838-7b0e82bdd7ab_Enabled">
    <vt:lpwstr>true</vt:lpwstr>
  </property>
  <property fmtid="{D5CDD505-2E9C-101B-9397-08002B2CF9AE}" pid="4" name="MSIP_Label_b51c2f0d-b3ff-4d77-9838-7b0e82bdd7ab_SetDate">
    <vt:lpwstr>2024-10-16T15:12:34Z</vt:lpwstr>
  </property>
  <property fmtid="{D5CDD505-2E9C-101B-9397-08002B2CF9AE}" pid="5" name="MSIP_Label_b51c2f0d-b3ff-4d77-9838-7b0e82bdd7ab_Method">
    <vt:lpwstr>Privileged</vt:lpwstr>
  </property>
  <property fmtid="{D5CDD505-2E9C-101B-9397-08002B2CF9AE}" pid="6" name="MSIP_Label_b51c2f0d-b3ff-4d77-9838-7b0e82bdd7ab_Name">
    <vt:lpwstr>b51c2f0d-b3ff-4d77-9838-7b0e82bdd7ab</vt:lpwstr>
  </property>
  <property fmtid="{D5CDD505-2E9C-101B-9397-08002B2CF9AE}" pid="7" name="MSIP_Label_b51c2f0d-b3ff-4d77-9838-7b0e82bdd7ab_SiteId">
    <vt:lpwstr>b397c653-5b19-463f-b9fc-af658ded9128</vt:lpwstr>
  </property>
  <property fmtid="{D5CDD505-2E9C-101B-9397-08002B2CF9AE}" pid="8" name="MSIP_Label_b51c2f0d-b3ff-4d77-9838-7b0e82bdd7ab_ActionId">
    <vt:lpwstr>cce6e6a5-cee5-4094-8260-d6a03e34718b</vt:lpwstr>
  </property>
  <property fmtid="{D5CDD505-2E9C-101B-9397-08002B2CF9AE}" pid="9" name="MSIP_Label_b51c2f0d-b3ff-4d77-9838-7b0e82bdd7ab_ContentBits">
    <vt:lpwstr>1</vt:lpwstr>
  </property>
  <property fmtid="{D5CDD505-2E9C-101B-9397-08002B2CF9AE}" pid="10" name="ClassificationContentMarkingHeaderLocations">
    <vt:lpwstr>Restricted FR:3</vt:lpwstr>
  </property>
  <property fmtid="{D5CDD505-2E9C-101B-9397-08002B2CF9AE}" pid="11" name="ClassificationContentMarkingHeaderText">
    <vt:lpwstr>NONCONFIDENTIAL // EXTERNAL</vt:lpwstr>
  </property>
</Properties>
</file>